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522" r:id="rId44"/>
    <p:sldId id="452" r:id="rId45"/>
    <p:sldId id="500" r:id="rId46"/>
    <p:sldId id="501" r:id="rId47"/>
    <p:sldId id="523" r:id="rId48"/>
    <p:sldId id="472" r:id="rId49"/>
    <p:sldId id="502" r:id="rId50"/>
    <p:sldId id="425" r:id="rId51"/>
    <p:sldId id="426" r:id="rId52"/>
    <p:sldId id="428" r:id="rId53"/>
    <p:sldId id="429" r:id="rId54"/>
    <p:sldId id="430" r:id="rId55"/>
    <p:sldId id="524" r:id="rId56"/>
    <p:sldId id="435" r:id="rId57"/>
    <p:sldId id="519" r:id="rId58"/>
    <p:sldId id="520" r:id="rId59"/>
    <p:sldId id="475" r:id="rId60"/>
    <p:sldId id="481" r:id="rId61"/>
    <p:sldId id="440" r:id="rId62"/>
    <p:sldId id="509" r:id="rId63"/>
    <p:sldId id="510" r:id="rId64"/>
    <p:sldId id="471" r:id="rId65"/>
    <p:sldId id="441" r:id="rId66"/>
    <p:sldId id="470" r:id="rId67"/>
    <p:sldId id="442" r:id="rId68"/>
    <p:sldId id="445" r:id="rId69"/>
    <p:sldId id="446" r:id="rId70"/>
    <p:sldId id="447" r:id="rId71"/>
    <p:sldId id="424" r:id="rId72"/>
    <p:sldId id="416" r:id="rId73"/>
    <p:sldId id="506" r:id="rId74"/>
    <p:sldId id="431" r:id="rId75"/>
    <p:sldId id="432" r:id="rId76"/>
    <p:sldId id="433" r:id="rId77"/>
    <p:sldId id="434" r:id="rId78"/>
    <p:sldId id="437" r:id="rId79"/>
    <p:sldId id="476" r:id="rId80"/>
    <p:sldId id="438" r:id="rId81"/>
    <p:sldId id="477" r:id="rId82"/>
    <p:sldId id="436" r:id="rId83"/>
    <p:sldId id="439" r:id="rId84"/>
    <p:sldId id="302" r:id="rId85"/>
    <p:sldId id="335" r:id="rId86"/>
    <p:sldId id="334" r:id="rId87"/>
    <p:sldId id="325" r:id="rId88"/>
    <p:sldId id="285" r:id="rId89"/>
    <p:sldId id="422" r:id="rId90"/>
    <p:sldId id="278" r:id="rId91"/>
    <p:sldId id="276" r:id="rId92"/>
    <p:sldId id="275" r:id="rId93"/>
    <p:sldId id="273" r:id="rId94"/>
    <p:sldId id="491" r:id="rId95"/>
    <p:sldId id="464" r:id="rId96"/>
    <p:sldId id="46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63"/>
    <p:restoredTop sz="95921"/>
  </p:normalViewPr>
  <p:slideViewPr>
    <p:cSldViewPr snapToGrid="0" snapToObjects="1">
      <p:cViewPr varScale="1">
        <p:scale>
          <a:sx n="114" d="100"/>
          <a:sy n="114" d="100"/>
        </p:scale>
        <p:origin x="1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Today I will be talking about a set of work that reveals a novel generalization between verbal judgments and perceptual discrimination of 3D space  </a:t>
            </a:r>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picture perception have focused on how adjusting global features impacts depth perception. Here however we are interested in sensitivity to depth in a variety of natural scenes.</a:t>
            </a:r>
          </a:p>
          <a:p>
            <a:r>
              <a:rPr lang="en-US" dirty="0"/>
              <a:t>This is our first goal. </a:t>
            </a:r>
          </a:p>
          <a:p>
            <a:endParaRPr lang="en-US" dirty="0"/>
          </a:p>
          <a:p>
            <a:endParaRPr lang="en-US" dirty="0"/>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aim is to see how consistent these spatial judgments are across tasks.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spatial judgments I am referring to depth perception.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here represents an individual stimulus – that will have 156 data points in each cell after data collection is complete. </a:t>
            </a:r>
          </a:p>
          <a:p>
            <a:endParaRPr lang="en-US" dirty="0"/>
          </a:p>
          <a:p>
            <a:r>
              <a:rPr lang="en-US" dirty="0"/>
              <a:t>At 125 ms you can see that we have a slope of x with an r2 of x</a:t>
            </a:r>
          </a:p>
          <a:p>
            <a:endParaRPr lang="en-US" dirty="0"/>
          </a:p>
          <a:p>
            <a:r>
              <a:rPr lang="en-US" dirty="0"/>
              <a:t>As we increase the viewing duration of the stimulus the slope tends to increase here </a:t>
            </a:r>
          </a:p>
          <a:p>
            <a:endParaRPr lang="en-US" dirty="0"/>
          </a:p>
          <a:p>
            <a:r>
              <a:rPr lang="en-US" dirty="0"/>
              <a:t>We do however see variability in the error bars across durations – and this is due to the fact that duration was manipulated between participants.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192056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linear regressions for each duration together, we see that slope does tend to increase but there is no main effect of duration here .. </a:t>
            </a:r>
          </a:p>
          <a:p>
            <a:endParaRPr lang="en-US" dirty="0"/>
          </a:p>
          <a:p>
            <a:r>
              <a:rPr lang="en-US" dirty="0"/>
              <a:t>This means that at as little as 125 ms people are able to extract enough distance information </a:t>
            </a:r>
          </a:p>
          <a:p>
            <a:endParaRPr lang="en-US" dirty="0"/>
          </a:p>
          <a:p>
            <a:r>
              <a:rPr lang="en-US" dirty="0"/>
              <a:t>Now as I mentioned, there are individual differences here that are especially prominent since each duration had an independent group of participants.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571154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In addition our data exclusion criteria were quite inclusive, such that as much data as possible would be included. This means that the occasional typo by participants is also included.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z-scored to reduce the between subject error </a:t>
            </a:r>
          </a:p>
          <a:p>
            <a:endParaRPr lang="en-US" dirty="0"/>
          </a:p>
          <a:p>
            <a:r>
              <a:rPr lang="en-US" dirty="0"/>
              <a:t>Z score = (</a:t>
            </a:r>
            <a:r>
              <a:rPr lang="en-US" dirty="0" err="1"/>
              <a:t>estim-pmean</a:t>
            </a:r>
            <a:r>
              <a:rPr lang="en-US" dirty="0"/>
              <a:t>)/</a:t>
            </a:r>
            <a:r>
              <a:rPr lang="en-US" dirty="0" err="1"/>
              <a:t>pstd</a:t>
            </a:r>
            <a:r>
              <a:rPr lang="en-US" dirty="0"/>
              <a:t>, this means that for each trial the participants mean was subtracted from their estimate and divided by their standard deviation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higher variance explained by the linear model</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2185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all together – we see that slope slightly increases and that r-squared gets higher after 125 </a:t>
            </a:r>
            <a:r>
              <a:rPr lang="en-US" dirty="0" err="1"/>
              <a:t>ms.</a:t>
            </a:r>
            <a:endParaRPr lang="en-US" dirty="0"/>
          </a:p>
          <a:p>
            <a:endParaRPr lang="en-US" dirty="0"/>
          </a:p>
          <a:p>
            <a:r>
              <a:rPr lang="en-US" dirty="0"/>
              <a:t>What interested us the most here was that at as little as 125 ms, people were able to give relatively sensitive depth estimates. </a:t>
            </a:r>
          </a:p>
          <a:p>
            <a:endParaRPr lang="en-US" dirty="0"/>
          </a:p>
          <a:p>
            <a:r>
              <a:rPr lang="en-US" dirty="0"/>
              <a:t>We decided to look into this further by directly comparing the data between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70533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side panel here we have the z-scored estimates at 125 ms and 250 ms plotted against each other. And they are in fact highly related – even though these are independent groups of people. </a:t>
            </a:r>
          </a:p>
          <a:p>
            <a:endParaRPr lang="en-US" dirty="0"/>
          </a:p>
          <a:p>
            <a:r>
              <a:rPr lang="en-US" dirty="0"/>
              <a:t>Looking at this even more closely we plotted the model residuals. The residuals are the difference between the predicted linear model value and the actual mean – these deviations represent the model prediction error </a:t>
            </a:r>
          </a:p>
          <a:p>
            <a:endParaRPr lang="en-US" dirty="0"/>
          </a:p>
          <a:p>
            <a:r>
              <a:rPr lang="en-US" dirty="0"/>
              <a:t>Impressively, we see that the residuals for model at 125 ms and 250 ms are also highly related. This suggests that there are stable and systematic biases for individual stimuli across viewing duration.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9593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use these exact same stimuli in another spatial task – discrimination – to see if spatial judgments generalize across task. </a:t>
            </a:r>
          </a:p>
          <a:p>
            <a:endParaRPr lang="en-US" dirty="0"/>
          </a:p>
          <a:p>
            <a:r>
              <a:rPr lang="en-US" dirty="0"/>
              <a:t>There has been some great work in the field looking at distance discrimination, like Mary </a:t>
            </a:r>
            <a:r>
              <a:rPr lang="en-US" dirty="0" err="1"/>
              <a:t>Hayhoe’s</a:t>
            </a:r>
            <a:r>
              <a:rPr lang="en-US" dirty="0"/>
              <a:t> work on distance discrimination within outdoor scenes are near to far distances. A lot of this work however has been limited in the number of scenes they sample, and the diversity of the scenes used. </a:t>
            </a:r>
          </a:p>
          <a:p>
            <a:endParaRPr lang="en-US" dirty="0"/>
          </a:p>
          <a:p>
            <a:r>
              <a:rPr lang="en-US" dirty="0"/>
              <a:t> Our study uses the same images from Exp 1, a diverse set of indoor scenes, and tests discrimination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first see a fixation followed by the first scene </a:t>
            </a:r>
          </a:p>
          <a:p>
            <a:r>
              <a:rPr lang="en-US" dirty="0"/>
              <a:t>After a mask and another fixation they see an entirely different scene. </a:t>
            </a:r>
          </a:p>
          <a:p>
            <a:endParaRPr lang="en-US" dirty="0"/>
          </a:p>
          <a:p>
            <a:r>
              <a:rPr lang="en-US" dirty="0"/>
              <a:t>This design is novel in that it forces spatial representations in two separate images. Most discrimination studies place targets at differential locations in the same image – but since we are interested in the biases caused by differential spatial information in scenes we decided to use two different scenes. Given that this is a very different design from prior work, there were no expectations about what distance difference is the threshold of discriminability. </a:t>
            </a:r>
          </a:p>
          <a:p>
            <a:endParaRPr lang="en-US" dirty="0"/>
          </a:p>
          <a:p>
            <a:r>
              <a:rPr lang="en-US" dirty="0"/>
              <a:t>Subjects had to respond which target was closer to them, and again duration was manipulated between subjects.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190999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step through the data by duration </a:t>
            </a:r>
          </a:p>
          <a:p>
            <a:endParaRPr lang="en-US" dirty="0"/>
          </a:p>
          <a:p>
            <a:r>
              <a:rPr lang="en-US" dirty="0"/>
              <a:t>Lets start with 125 ms</a:t>
            </a:r>
          </a:p>
          <a:p>
            <a:r>
              <a:rPr lang="en-US" dirty="0"/>
              <a:t>We see that as the verbal estimate difference increases as does PC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170687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gets stronger as the viewing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5273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main effect of duration on accuracy </a:t>
            </a:r>
          </a:p>
          <a:p>
            <a:endParaRPr lang="en-US" dirty="0"/>
          </a:p>
          <a:p>
            <a:r>
              <a:rPr lang="en-US" dirty="0"/>
              <a:t>With significant pairwise comparisons </a:t>
            </a:r>
          </a:p>
          <a:p>
            <a:endParaRPr lang="en-US" dirty="0"/>
          </a:p>
          <a:p>
            <a:r>
              <a:rPr lang="en-US" dirty="0"/>
              <a:t>This suggests that more viewing time helps participants build up their spatial representation of both scenes in the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17062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RT, and saw that as the VE estimate diff decreases participants responded quicker, which is in line with our predictions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29411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duration increases people get faster overall, and the variance explained increases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10611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79265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1806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88904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588174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accuracy between tasks, we see that PC at VE is significantly correlated with PC at </a:t>
            </a:r>
            <a:r>
              <a:rPr lang="en-US" dirty="0" err="1"/>
              <a:t>Discrim</a:t>
            </a:r>
            <a:r>
              <a:rPr lang="en-US" dirty="0"/>
              <a:t> across all combinations of durations </a:t>
            </a:r>
          </a:p>
          <a:p>
            <a:endParaRPr lang="en-US" dirty="0"/>
          </a:p>
          <a:p>
            <a:r>
              <a:rPr lang="en-US" dirty="0"/>
              <a:t>- Despite vastly different task demands, we see that there are systematic deviations in accuracy driven by the stimuli</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78834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take a look at the data BETWEEN tasks and BETWEEN outcome measures </a:t>
            </a:r>
            <a:r>
              <a:rPr lang="en-US" dirty="0">
                <a:sym typeface="Wingdings" pitchFamily="2" charset="2"/>
              </a:rPr>
              <a:t> we see that at 250 ms and above, RT from discrimination can significantly predict accuracy in VE.</a:t>
            </a:r>
          </a:p>
          <a:p>
            <a:endParaRPr lang="en-US" dirty="0">
              <a:sym typeface="Wingdings" pitchFamily="2" charset="2"/>
            </a:endParaRPr>
          </a:p>
          <a:p>
            <a:r>
              <a:rPr lang="en-US" dirty="0">
                <a:sym typeface="Wingdings" pitchFamily="2" charset="2"/>
              </a:rPr>
              <a:t>The design of these experiments is such that the only thing in common between these task is the stimuli. These strong relationships between tasks and duration and outcome are a product of this stimulus-driven signal. </a:t>
            </a:r>
          </a:p>
          <a:p>
            <a:endParaRPr lang="en-US" dirty="0">
              <a:sym typeface="Wingdings" pitchFamily="2" charset="2"/>
            </a:endParaRPr>
          </a:p>
          <a:p>
            <a:r>
              <a:rPr lang="en-US" dirty="0">
                <a:sym typeface="Wingdings" pitchFamily="2" charset="2"/>
              </a:rPr>
              <a:t>This is the next avenue for us to investigate – what precisely within the images is driving these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4177315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851802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Fechner </a:t>
            </a:r>
          </a:p>
          <a:p>
            <a:endParaRPr lang="en-US" dirty="0"/>
          </a:p>
          <a:p>
            <a:endParaRPr lang="en-US" dirty="0"/>
          </a:p>
          <a:p>
            <a:r>
              <a:rPr lang="en-US" dirty="0"/>
              <a:t>height </a:t>
            </a:r>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87</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10/19/22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10/19/22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tiff"/><Relationship Id="rId4" Type="http://schemas.openxmlformats.org/officeDocument/2006/relationships/image" Target="../media/image85.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Spatial Judgments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3"/>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3"/>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3"/>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5"/>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06442"/>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D0EC083-ADD8-624E-B988-746242CE9924}"/>
              </a:ext>
            </a:extLst>
          </p:cNvPr>
          <p:cNvGrpSpPr/>
          <p:nvPr/>
        </p:nvGrpSpPr>
        <p:grpSpPr>
          <a:xfrm>
            <a:off x="209060" y="1906821"/>
            <a:ext cx="6932248" cy="3306609"/>
            <a:chOff x="209060" y="1906821"/>
            <a:chExt cx="6932248" cy="3306609"/>
          </a:xfrm>
        </p:grpSpPr>
        <p:grpSp>
          <p:nvGrpSpPr>
            <p:cNvPr id="14" name="Group 13">
              <a:extLst>
                <a:ext uri="{FF2B5EF4-FFF2-40B4-BE49-F238E27FC236}">
                  <a16:creationId xmlns:a16="http://schemas.microsoft.com/office/drawing/2014/main" id="{773B20B3-D66B-5D40-B365-5E5A316EF5A1}"/>
                </a:ext>
              </a:extLst>
            </p:cNvPr>
            <p:cNvGrpSpPr/>
            <p:nvPr/>
          </p:nvGrpSpPr>
          <p:grpSpPr>
            <a:xfrm>
              <a:off x="209060" y="1986741"/>
              <a:ext cx="3466124" cy="3226689"/>
              <a:chOff x="370466" y="2451800"/>
              <a:chExt cx="3247428" cy="3240651"/>
            </a:xfrm>
          </p:grpSpPr>
          <p:grpSp>
            <p:nvGrpSpPr>
              <p:cNvPr id="17" name="Group 16">
                <a:extLst>
                  <a:ext uri="{FF2B5EF4-FFF2-40B4-BE49-F238E27FC236}">
                    <a16:creationId xmlns:a16="http://schemas.microsoft.com/office/drawing/2014/main" id="{548A378A-782E-7748-8F00-F403824F58DE}"/>
                  </a:ext>
                </a:extLst>
              </p:cNvPr>
              <p:cNvGrpSpPr/>
              <p:nvPr/>
            </p:nvGrpSpPr>
            <p:grpSpPr>
              <a:xfrm>
                <a:off x="370466" y="2794000"/>
                <a:ext cx="3247428" cy="2898451"/>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4"/>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5"/>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1026" name="Picture 2">
            <a:extLst>
              <a:ext uri="{FF2B5EF4-FFF2-40B4-BE49-F238E27FC236}">
                <a16:creationId xmlns:a16="http://schemas.microsoft.com/office/drawing/2014/main" id="{6B1E6AF1-3F17-AC5F-8D79-E41D2EAE3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8" y="1097280"/>
            <a:ext cx="5821681" cy="551688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9122C80-CF69-3E1B-F6C2-6DA32843588E}"/>
              </a:ext>
            </a:extLst>
          </p:cNvPr>
          <p:cNvGrpSpPr/>
          <p:nvPr/>
        </p:nvGrpSpPr>
        <p:grpSpPr>
          <a:xfrm>
            <a:off x="4357458" y="1253028"/>
            <a:ext cx="988195" cy="720426"/>
            <a:chOff x="3686898" y="1161588"/>
            <a:chExt cx="988195" cy="720426"/>
          </a:xfrm>
        </p:grpSpPr>
        <p:sp>
          <p:nvSpPr>
            <p:cNvPr id="15" name="Right Bracket 14">
              <a:extLst>
                <a:ext uri="{FF2B5EF4-FFF2-40B4-BE49-F238E27FC236}">
                  <a16:creationId xmlns:a16="http://schemas.microsoft.com/office/drawing/2014/main" id="{FE451C3B-CCDD-1F47-BC0F-6699BD70D1D1}"/>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6BC05BAD-E647-D40D-F82A-5454514AF71C}"/>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128376-2874-8232-6400-01A2D935AAD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8" name="Right Bracket 17">
              <a:extLst>
                <a:ext uri="{FF2B5EF4-FFF2-40B4-BE49-F238E27FC236}">
                  <a16:creationId xmlns:a16="http://schemas.microsoft.com/office/drawing/2014/main" id="{D100B40C-03F6-5B32-320C-09CD4BD7F600}"/>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76C81B1-4564-C93C-4814-DFC36BA0D10A}"/>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B8FCE5D-7461-64F0-78E9-63095FD8BEBF}"/>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C488ECE-454C-2F2F-466B-880D77505C49}"/>
              </a:ext>
            </a:extLst>
          </p:cNvPr>
          <p:cNvSpPr txBox="1"/>
          <p:nvPr/>
        </p:nvSpPr>
        <p:spPr>
          <a:xfrm>
            <a:off x="7939564" y="626204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46447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13" name="Group 12">
            <a:extLst>
              <a:ext uri="{FF2B5EF4-FFF2-40B4-BE49-F238E27FC236}">
                <a16:creationId xmlns:a16="http://schemas.microsoft.com/office/drawing/2014/main" id="{6D6512EB-9EE1-2884-7609-30685D23FDE6}"/>
              </a:ext>
            </a:extLst>
          </p:cNvPr>
          <p:cNvGrpSpPr/>
          <p:nvPr/>
        </p:nvGrpSpPr>
        <p:grpSpPr>
          <a:xfrm>
            <a:off x="2728110" y="710878"/>
            <a:ext cx="7409118" cy="6076169"/>
            <a:chOff x="2728110" y="710878"/>
            <a:chExt cx="7409118" cy="6076169"/>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grpSp>
    </p:spTree>
    <p:extLst>
      <p:ext uri="{BB962C8B-B14F-4D97-AF65-F5344CB8AC3E}">
        <p14:creationId xmlns:p14="http://schemas.microsoft.com/office/powerpoint/2010/main" val="27141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9092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pic>
        <p:nvPicPr>
          <p:cNvPr id="26" name="Picture 25">
            <a:extLst>
              <a:ext uri="{FF2B5EF4-FFF2-40B4-BE49-F238E27FC236}">
                <a16:creationId xmlns:a16="http://schemas.microsoft.com/office/drawing/2014/main" id="{ADF641EA-9A75-2B62-704E-36FB0AE295C2}"/>
              </a:ext>
            </a:extLst>
          </p:cNvPr>
          <p:cNvPicPr>
            <a:picLocks noChangeAspect="1"/>
          </p:cNvPicPr>
          <p:nvPr/>
        </p:nvPicPr>
        <p:blipFill>
          <a:blip r:embed="rId5"/>
          <a:stretch>
            <a:fillRect/>
          </a:stretch>
        </p:blipFill>
        <p:spPr>
          <a:xfrm>
            <a:off x="188227" y="2543546"/>
            <a:ext cx="3644292" cy="3644292"/>
          </a:xfrm>
          <a:prstGeom prst="rect">
            <a:avLst/>
          </a:prstGeom>
          <a:ln w="38100">
            <a:solidFill>
              <a:srgbClr val="00FF00"/>
            </a:solidFill>
          </a:ln>
        </p:spPr>
      </p:pic>
      <p:sp>
        <p:nvSpPr>
          <p:cNvPr id="27" name="Rectangle 26">
            <a:extLst>
              <a:ext uri="{FF2B5EF4-FFF2-40B4-BE49-F238E27FC236}">
                <a16:creationId xmlns:a16="http://schemas.microsoft.com/office/drawing/2014/main" id="{539F95C8-ABF7-9645-5A19-D5020A6AA886}"/>
              </a:ext>
            </a:extLst>
          </p:cNvPr>
          <p:cNvSpPr/>
          <p:nvPr/>
        </p:nvSpPr>
        <p:spPr>
          <a:xfrm>
            <a:off x="8453654" y="3530990"/>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32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03E36-98D9-BAD0-CB5A-52BCEAED3CAE}"/>
              </a:ext>
            </a:extLst>
          </p:cNvPr>
          <p:cNvGrpSpPr/>
          <p:nvPr/>
        </p:nvGrpSpPr>
        <p:grpSpPr>
          <a:xfrm>
            <a:off x="3987534" y="805758"/>
            <a:ext cx="7036257" cy="5979814"/>
            <a:chOff x="3723003" y="182519"/>
            <a:chExt cx="7355772" cy="6492962"/>
          </a:xfrm>
        </p:grpSpPr>
        <p:pic>
          <p:nvPicPr>
            <p:cNvPr id="14" name="Picture 13">
              <a:extLst>
                <a:ext uri="{FF2B5EF4-FFF2-40B4-BE49-F238E27FC236}">
                  <a16:creationId xmlns:a16="http://schemas.microsoft.com/office/drawing/2014/main" id="{D13983A3-E667-E89F-688B-D2439F68B603}"/>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15" name="Picture 14">
              <a:extLst>
                <a:ext uri="{FF2B5EF4-FFF2-40B4-BE49-F238E27FC236}">
                  <a16:creationId xmlns:a16="http://schemas.microsoft.com/office/drawing/2014/main" id="{2551139B-99E2-E811-CF62-37F2237F2CE6}"/>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Accuracy </a:t>
            </a:r>
          </a:p>
        </p:txBody>
      </p:sp>
      <p:sp>
        <p:nvSpPr>
          <p:cNvPr id="10" name="Rectangle 9">
            <a:extLst>
              <a:ext uri="{FF2B5EF4-FFF2-40B4-BE49-F238E27FC236}">
                <a16:creationId xmlns:a16="http://schemas.microsoft.com/office/drawing/2014/main" id="{0E8F5536-A78E-3842-988B-1DB693F3E1A3}"/>
              </a:ext>
            </a:extLst>
          </p:cNvPr>
          <p:cNvSpPr/>
          <p:nvPr/>
        </p:nvSpPr>
        <p:spPr>
          <a:xfrm>
            <a:off x="7718433" y="1743358"/>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5"/>
          <a:stretch>
            <a:fillRect/>
          </a:stretch>
        </p:blipFill>
        <p:spPr>
          <a:xfrm>
            <a:off x="244928" y="2625483"/>
            <a:ext cx="3601587" cy="3601587"/>
          </a:xfrm>
          <a:prstGeom prst="rect">
            <a:avLst/>
          </a:prstGeom>
          <a:ln w="38100">
            <a:solidFill>
              <a:srgbClr val="00FF00"/>
            </a:solidFill>
          </a:ln>
        </p:spPr>
      </p:pic>
      <p:sp>
        <p:nvSpPr>
          <p:cNvPr id="3" name="TextBox 2">
            <a:extLst>
              <a:ext uri="{FF2B5EF4-FFF2-40B4-BE49-F238E27FC236}">
                <a16:creationId xmlns:a16="http://schemas.microsoft.com/office/drawing/2014/main" id="{8F086CE0-D649-4F23-20F8-26415BAE2EF7}"/>
              </a:ext>
            </a:extLst>
          </p:cNvPr>
          <p:cNvSpPr txBox="1"/>
          <p:nvPr/>
        </p:nvSpPr>
        <p:spPr>
          <a:xfrm>
            <a:off x="332233" y="1346288"/>
            <a:ext cx="3426976" cy="738664"/>
          </a:xfrm>
          <a:prstGeom prst="rect">
            <a:avLst/>
          </a:prstGeom>
          <a:noFill/>
        </p:spPr>
        <p:txBody>
          <a:bodyPr wrap="square" rtlCol="0">
            <a:spAutoFit/>
          </a:bodyPr>
          <a:lstStyle/>
          <a:p>
            <a:r>
              <a:rPr lang="en-US" sz="1400" dirty="0"/>
              <a:t>Percent correct from verbal estimates is significantly correlated with percent correct from discrimination at each duration. </a:t>
            </a:r>
          </a:p>
        </p:txBody>
      </p:sp>
      <p:sp>
        <p:nvSpPr>
          <p:cNvPr id="8" name="Rectangle 7">
            <a:extLst>
              <a:ext uri="{FF2B5EF4-FFF2-40B4-BE49-F238E27FC236}">
                <a16:creationId xmlns:a16="http://schemas.microsoft.com/office/drawing/2014/main" id="{FCB19FFA-47CE-3CEB-9617-D525A0363F19}"/>
              </a:ext>
            </a:extLst>
          </p:cNvPr>
          <p:cNvSpPr/>
          <p:nvPr/>
        </p:nvSpPr>
        <p:spPr>
          <a:xfrm>
            <a:off x="6972710" y="102617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9A6B6D1-D572-2391-7E6A-E9F7EA5AB670}"/>
              </a:ext>
            </a:extLst>
          </p:cNvPr>
          <p:cNvGrpSpPr/>
          <p:nvPr/>
        </p:nvGrpSpPr>
        <p:grpSpPr>
          <a:xfrm>
            <a:off x="10451810" y="2625483"/>
            <a:ext cx="1149370" cy="307777"/>
            <a:chOff x="8932677" y="2857571"/>
            <a:chExt cx="1149370" cy="307777"/>
          </a:xfrm>
        </p:grpSpPr>
        <p:sp>
          <p:nvSpPr>
            <p:cNvPr id="17" name="TextBox 16">
              <a:extLst>
                <a:ext uri="{FF2B5EF4-FFF2-40B4-BE49-F238E27FC236}">
                  <a16:creationId xmlns:a16="http://schemas.microsoft.com/office/drawing/2014/main" id="{03154F5D-AFAA-0A99-69F0-EF3DCD14FB3D}"/>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8" name="Straight Connector 17">
              <a:extLst>
                <a:ext uri="{FF2B5EF4-FFF2-40B4-BE49-F238E27FC236}">
                  <a16:creationId xmlns:a16="http://schemas.microsoft.com/office/drawing/2014/main" id="{4B61634A-B374-9F42-6011-3AEFE08DAD3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4F1FE-95D9-7113-9947-820376B30D7E}"/>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0" name="Group 19">
            <a:extLst>
              <a:ext uri="{FF2B5EF4-FFF2-40B4-BE49-F238E27FC236}">
                <a16:creationId xmlns:a16="http://schemas.microsoft.com/office/drawing/2014/main" id="{2EE2D115-8281-5F87-DF3E-AB5D9A65E9B1}"/>
              </a:ext>
            </a:extLst>
          </p:cNvPr>
          <p:cNvGrpSpPr/>
          <p:nvPr/>
        </p:nvGrpSpPr>
        <p:grpSpPr>
          <a:xfrm>
            <a:off x="10451810" y="3392512"/>
            <a:ext cx="1204551" cy="307777"/>
            <a:chOff x="8932677" y="2857571"/>
            <a:chExt cx="1204551" cy="307777"/>
          </a:xfrm>
        </p:grpSpPr>
        <p:sp>
          <p:nvSpPr>
            <p:cNvPr id="21" name="TextBox 20">
              <a:extLst>
                <a:ext uri="{FF2B5EF4-FFF2-40B4-BE49-F238E27FC236}">
                  <a16:creationId xmlns:a16="http://schemas.microsoft.com/office/drawing/2014/main" id="{BEBE27FD-7BF6-A6C2-E861-E15032C277A8}"/>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2" name="Straight Connector 21">
              <a:extLst>
                <a:ext uri="{FF2B5EF4-FFF2-40B4-BE49-F238E27FC236}">
                  <a16:creationId xmlns:a16="http://schemas.microsoft.com/office/drawing/2014/main" id="{57933D5E-8709-A408-6E97-A77C846BC06B}"/>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4ACC87-AFB0-CD12-6878-6B13AA427F3A}"/>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grpSp>
        <p:nvGrpSpPr>
          <p:cNvPr id="2" name="Group 1">
            <a:extLst>
              <a:ext uri="{FF2B5EF4-FFF2-40B4-BE49-F238E27FC236}">
                <a16:creationId xmlns:a16="http://schemas.microsoft.com/office/drawing/2014/main" id="{05760B62-6C48-B9DE-BE8E-2A21B9871054}"/>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1CBA700D-40DE-32C6-15EC-7EF0882DD0A2}"/>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0" name="Straight Connector 9">
              <a:extLst>
                <a:ext uri="{FF2B5EF4-FFF2-40B4-BE49-F238E27FC236}">
                  <a16:creationId xmlns:a16="http://schemas.microsoft.com/office/drawing/2014/main" id="{8D23625C-B84A-B67B-C4F1-1BE562F5DDF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CDA77-F590-097D-41D3-FF2A0CC8E423}"/>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2" name="Group 11">
            <a:extLst>
              <a:ext uri="{FF2B5EF4-FFF2-40B4-BE49-F238E27FC236}">
                <a16:creationId xmlns:a16="http://schemas.microsoft.com/office/drawing/2014/main" id="{1E51E4FE-3A21-5146-E3AD-BF3E1D752E83}"/>
              </a:ext>
            </a:extLst>
          </p:cNvPr>
          <p:cNvGrpSpPr/>
          <p:nvPr/>
        </p:nvGrpSpPr>
        <p:grpSpPr>
          <a:xfrm>
            <a:off x="9039443" y="3409119"/>
            <a:ext cx="1204551" cy="307777"/>
            <a:chOff x="8932677" y="2857571"/>
            <a:chExt cx="1204551" cy="307777"/>
          </a:xfrm>
        </p:grpSpPr>
        <p:sp>
          <p:nvSpPr>
            <p:cNvPr id="13" name="TextBox 12">
              <a:extLst>
                <a:ext uri="{FF2B5EF4-FFF2-40B4-BE49-F238E27FC236}">
                  <a16:creationId xmlns:a16="http://schemas.microsoft.com/office/drawing/2014/main" id="{BCDA570B-48DD-8334-607F-B278F64FB5DE}"/>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4" name="Straight Connector 13">
              <a:extLst>
                <a:ext uri="{FF2B5EF4-FFF2-40B4-BE49-F238E27FC236}">
                  <a16:creationId xmlns:a16="http://schemas.microsoft.com/office/drawing/2014/main" id="{B6E8AC53-7A34-7794-BFCB-2E489120E33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CD91CC-B82A-502A-3A6E-6B085CFDEC5E}"/>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401963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0" y="1503554"/>
            <a:ext cx="7082635" cy="51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0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436853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5021821" y="3812954"/>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dirty="0">
                <a:solidFill>
                  <a:srgbClr val="FFFFFF"/>
                </a:solidFill>
                <a:latin typeface="+mj-lt"/>
                <a:ea typeface="+mj-ea"/>
                <a:cs typeface="+mj-cs"/>
              </a:rPr>
              <a:t>Thank you!!</a:t>
            </a:r>
          </a:p>
        </p:txBody>
      </p:sp>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3"/>
          <a:srcRect t="33137" b="33215"/>
          <a:stretch/>
        </p:blipFill>
        <p:spPr>
          <a:xfrm>
            <a:off x="317635" y="3509433"/>
            <a:ext cx="4160452" cy="3026833"/>
          </a:xfrm>
          <a:prstGeom prst="rect">
            <a:avLst/>
          </a:prstGeom>
        </p:spPr>
      </p:pic>
      <p:pic>
        <p:nvPicPr>
          <p:cNvPr id="3" name="Picture 2" descr="A person looking at the camera&#10;&#10;Description automatically generated">
            <a:extLst>
              <a:ext uri="{FF2B5EF4-FFF2-40B4-BE49-F238E27FC236}">
                <a16:creationId xmlns:a16="http://schemas.microsoft.com/office/drawing/2014/main" id="{9BE535C3-12C1-FD2B-675F-B2F42F0A28A5}"/>
              </a:ext>
            </a:extLst>
          </p:cNvPr>
          <p:cNvPicPr>
            <a:picLocks noChangeAspect="1"/>
          </p:cNvPicPr>
          <p:nvPr/>
        </p:nvPicPr>
        <p:blipFill rotWithShape="1">
          <a:blip r:embed="rId4"/>
          <a:srcRect t="3087" b="15016"/>
          <a:stretch/>
        </p:blipFill>
        <p:spPr>
          <a:xfrm>
            <a:off x="5021821" y="-1"/>
            <a:ext cx="2692094" cy="3348037"/>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AE79C786-98AA-8E5F-ADF1-02D2B5E294DE}"/>
              </a:ext>
            </a:extLst>
          </p:cNvPr>
          <p:cNvPicPr>
            <a:picLocks noChangeAspect="1"/>
          </p:cNvPicPr>
          <p:nvPr/>
        </p:nvPicPr>
        <p:blipFill rotWithShape="1">
          <a:blip r:embed="rId5"/>
          <a:srcRect b="13842"/>
          <a:stretch/>
        </p:blipFill>
        <p:spPr>
          <a:xfrm>
            <a:off x="8782237" y="0"/>
            <a:ext cx="2558943" cy="3348037"/>
          </a:xfrm>
          <a:prstGeom prst="rect">
            <a:avLst/>
          </a:prstGeom>
        </p:spPr>
      </p:pic>
      <p:pic>
        <p:nvPicPr>
          <p:cNvPr id="9" name="Picture 8">
            <a:extLst>
              <a:ext uri="{FF2B5EF4-FFF2-40B4-BE49-F238E27FC236}">
                <a16:creationId xmlns:a16="http://schemas.microsoft.com/office/drawing/2014/main" id="{446C8A55-7D02-AF5D-8AAE-B25C3058C998}"/>
              </a:ext>
            </a:extLst>
          </p:cNvPr>
          <p:cNvPicPr>
            <a:picLocks noChangeAspect="1"/>
          </p:cNvPicPr>
          <p:nvPr/>
        </p:nvPicPr>
        <p:blipFill rotWithShape="1">
          <a:blip r:embed="rId6"/>
          <a:srcRect l="20662" t="5404" r="28890" b="15403"/>
          <a:stretch/>
        </p:blipFill>
        <p:spPr>
          <a:xfrm rot="5400000">
            <a:off x="900187" y="168073"/>
            <a:ext cx="2995349" cy="352650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ket 2">
            <a:extLst>
              <a:ext uri="{FF2B5EF4-FFF2-40B4-BE49-F238E27FC236}">
                <a16:creationId xmlns:a16="http://schemas.microsoft.com/office/drawing/2014/main" id="{B4450BB2-9B3D-B706-6B29-60D3BA67467C}"/>
              </a:ext>
            </a:extLst>
          </p:cNvPr>
          <p:cNvSpPr/>
          <p:nvPr/>
        </p:nvSpPr>
        <p:spPr>
          <a:xfrm rot="16200000">
            <a:off x="2635003" y="235580"/>
            <a:ext cx="174351" cy="2354317"/>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24116CF-3A5A-0761-81B6-743690F417ED}"/>
              </a:ext>
            </a:extLst>
          </p:cNvPr>
          <p:cNvSpPr txBox="1"/>
          <p:nvPr/>
        </p:nvSpPr>
        <p:spPr>
          <a:xfrm>
            <a:off x="2522481" y="1051585"/>
            <a:ext cx="546538" cy="369332"/>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1C4AAD92-30CC-8897-4094-2F26632E4E87}"/>
              </a:ext>
            </a:extLst>
          </p:cNvPr>
          <p:cNvSpPr txBox="1"/>
          <p:nvPr/>
        </p:nvSpPr>
        <p:spPr>
          <a:xfrm>
            <a:off x="189364" y="6435993"/>
            <a:ext cx="2164953" cy="276999"/>
          </a:xfrm>
          <a:prstGeom prst="rect">
            <a:avLst/>
          </a:prstGeom>
          <a:noFill/>
        </p:spPr>
        <p:txBody>
          <a:bodyPr wrap="square" rtlCol="0">
            <a:spAutoFit/>
          </a:bodyPr>
          <a:lstStyle/>
          <a:p>
            <a:r>
              <a:rPr lang="en-US" sz="1200" dirty="0"/>
              <a:t>** Indicates p &lt; 0.01 </a:t>
            </a:r>
          </a:p>
        </p:txBody>
      </p:sp>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23928</TotalTime>
  <Words>8813</Words>
  <Application>Microsoft Macintosh PowerPoint</Application>
  <PresentationFormat>Widescreen</PresentationFormat>
  <Paragraphs>1208</Paragraphs>
  <Slides>96</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Apple Braille</vt:lpstr>
      <vt:lpstr>Arial</vt:lpstr>
      <vt:lpstr>Calibri</vt:lpstr>
      <vt:lpstr>Calibri Light</vt:lpstr>
      <vt:lpstr>Cambria Math</vt:lpstr>
      <vt:lpstr>Georgia</vt:lpstr>
      <vt:lpstr>Lucida Console</vt:lpstr>
      <vt:lpstr>Office Theme</vt:lpstr>
      <vt:lpstr>A Novel Generalization between Spatial Judgments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vt:lpstr>
      <vt:lpstr>Stimulus-Driven Task Generalization</vt:lpstr>
      <vt:lpstr>Stimulus-Driven Task Generalization: Accuracy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Clutter</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Z-scored</vt:lpstr>
      <vt:lpstr>Role of gender: Verbal Judgment (Exp 1)</vt:lpstr>
      <vt:lpstr>Role of Age</vt:lpstr>
      <vt:lpstr>Is there a difference in participant slopes based on age?</vt:lpstr>
      <vt:lpstr>Is there a difference in participant slopes based on age?</vt:lpstr>
      <vt:lpstr>Archive</vt:lpstr>
      <vt:lpstr>PowerPoint Presentation</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611</cp:revision>
  <dcterms:created xsi:type="dcterms:W3CDTF">2020-04-30T18:34:58Z</dcterms:created>
  <dcterms:modified xsi:type="dcterms:W3CDTF">2022-10-19T13:30:20Z</dcterms:modified>
</cp:coreProperties>
</file>